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</p:sldIdLst>
  <p:sldSz cy="6858000" cx="12192000"/>
  <p:notesSz cx="6858000" cy="9144000"/>
  <p:embeddedFontLst>
    <p:embeddedFont>
      <p:font typeface="Play"/>
      <p:regular r:id="rId29"/>
      <p:bold r:id="rId30"/>
    </p:embeddedFont>
    <p:embeddedFont>
      <p:font typeface="Architects Daughter"/>
      <p:regular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32" roundtripDataSignature="AMtx7mii0o43vJWtbL5MlazGnJPs87a4r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80324675-3A13-4B41-9359-FFFA04972693}">
  <a:tblStyle styleId="{80324675-3A13-4B41-9359-FFFA04972693}" styleName="Table_0">
    <a:wholeTbl>
      <a:tcTxStyle b="off" i="off">
        <a:font>
          <a:latin typeface="Aptos"/>
          <a:ea typeface="Aptos"/>
          <a:cs typeface="Aptos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fill>
          <a:solidFill>
            <a:schemeClr val="accent6">
              <a:alpha val="20000"/>
            </a:schemeClr>
          </a:solidFill>
        </a:fill>
      </a:tcStyle>
    </a:band1H>
    <a:band2H>
      <a:tcTxStyle/>
    </a:band2H>
    <a:band1V>
      <a:tcTxStyle/>
      <a:tcStyle>
        <a:fill>
          <a:solidFill>
            <a:schemeClr val="accent6">
              <a:alpha val="20000"/>
            </a:schemeClr>
          </a:solidFill>
        </a:fill>
      </a:tcStyle>
    </a:band1V>
    <a:band2V>
      <a:tcTxStyle/>
    </a:band2V>
    <a:lastCol>
      <a:tcTxStyle b="on" i="off"/>
    </a:lastCol>
    <a:firstCol>
      <a:tcTxStyle b="on" i="off"/>
    </a:firstCol>
    <a:lastRow>
      <a:tcTxStyle b="on" i="off"/>
      <a:tcStyle>
        <a:tcBdr>
          <a:top>
            <a:ln cap="flat" cmpd="sng" w="127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rgbClr val="FFFFFF">
              <a:alpha val="0"/>
            </a:srgbClr>
          </a:solidFill>
        </a:fill>
      </a:tcStyle>
    </a:lastRow>
    <a:seCell>
      <a:tcTxStyle/>
    </a:seCell>
    <a:swCell>
      <a:tcTxStyle/>
    </a:swCell>
    <a:firstRow>
      <a:tcTxStyle b="on" i="off"/>
      <a:tcStyle>
        <a:tcBdr>
          <a:bottom>
            <a:ln cap="flat" cmpd="sng" w="127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rgbClr val="FFFFFF">
              <a:alpha val="0"/>
            </a:srgbClr>
          </a:solidFill>
        </a:fill>
      </a:tcStyle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Play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ArchitectsDaughter-regular.fntdata"/><Relationship Id="rId30" Type="http://schemas.openxmlformats.org/officeDocument/2006/relationships/font" Target="fonts/Play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32" Type="http://customschemas.google.com/relationships/presentationmetadata" Target="meta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" name="Google Shape;86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35835996f22_17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35835996f22_17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g35835996f22_17_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35835996f22_6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35835996f22_6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g35835996f22_6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35835996f22_6_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35835996f22_6_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g35835996f22_6_1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35835996f22_6_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35835996f22_6_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g35835996f22_6_2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35835996f22_6_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35835996f22_6_2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g35835996f22_6_2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35835996f22_6_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35835996f22_6_3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g35835996f22_6_3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35835996f22_6_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35835996f22_6_3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g35835996f22_6_3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35835996f22_6_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35835996f22_6_4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g35835996f22_6_4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35835996f22_6_5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35835996f22_6_5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g35835996f22_6_5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35835996f22_10_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35835996f22_10_1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g35835996f22_10_1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35835996f22_10_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35835996f22_10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g35835996f22_10_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5835996f22_10_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35835996f22_10_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g35835996f22_10_1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35835996f22_13_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35835996f22_13_3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g35835996f22_13_3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5835996f22_5_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35835996f22_5_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g35835996f22_5_1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35835996f22_5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35835996f22_5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g35835996f22_5_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35835996f22_7_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35835996f22_7_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g35835996f22_7_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5835996f22_1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35835996f22_1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g35835996f22_1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投影片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8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8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及直排文字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7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1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直排標題及文字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8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及內容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9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章節標題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0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0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57575"/>
              </a:buClr>
              <a:buSzPts val="2400"/>
              <a:buNone/>
              <a:defRPr sz="2400">
                <a:solidFill>
                  <a:srgbClr val="757575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2000"/>
              <a:buNone/>
              <a:defRPr sz="2000">
                <a:solidFill>
                  <a:srgbClr val="757575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800"/>
              <a:buNone/>
              <a:defRPr sz="1800">
                <a:solidFill>
                  <a:srgbClr val="757575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9pPr>
          </a:lstStyle>
          <a:p/>
        </p:txBody>
      </p:sp>
      <p:sp>
        <p:nvSpPr>
          <p:cNvPr id="30" name="Google Shape;30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兩個內容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1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11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比較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2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2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12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12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12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只有標題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空白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含輔助字幕的內容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5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15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2" name="Google Shape;62;p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含輔助字幕的圖片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6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6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1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  <a:defRPr b="0" i="0" sz="44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7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Relationship Id="rId4" Type="http://schemas.openxmlformats.org/officeDocument/2006/relationships/image" Target="../media/image1.png"/><Relationship Id="rId5" Type="http://schemas.openxmlformats.org/officeDocument/2006/relationships/image" Target="../media/image3.png"/><Relationship Id="rId6" Type="http://schemas.openxmlformats.org/officeDocument/2006/relationships/image" Target="../media/image2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Relationship Id="rId4" Type="http://schemas.openxmlformats.org/officeDocument/2006/relationships/image" Target="../media/image23.png"/><Relationship Id="rId5" Type="http://schemas.openxmlformats.org/officeDocument/2006/relationships/image" Target="../media/image2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0.png"/><Relationship Id="rId4" Type="http://schemas.openxmlformats.org/officeDocument/2006/relationships/image" Target="../media/image33.png"/><Relationship Id="rId5" Type="http://schemas.openxmlformats.org/officeDocument/2006/relationships/image" Target="../media/image32.png"/><Relationship Id="rId6" Type="http://schemas.openxmlformats.org/officeDocument/2006/relationships/image" Target="../media/image3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7.png"/><Relationship Id="rId4" Type="http://schemas.openxmlformats.org/officeDocument/2006/relationships/image" Target="../media/image28.png"/><Relationship Id="rId5" Type="http://schemas.openxmlformats.org/officeDocument/2006/relationships/image" Target="../media/image2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Relationship Id="rId4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0.png"/><Relationship Id="rId4" Type="http://schemas.openxmlformats.org/officeDocument/2006/relationships/image" Target="../media/image25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0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"/>
          <p:cNvSpPr/>
          <p:nvPr/>
        </p:nvSpPr>
        <p:spPr>
          <a:xfrm>
            <a:off x="-8690" y="391756"/>
            <a:ext cx="12211200" cy="4211774"/>
          </a:xfrm>
          <a:prstGeom prst="rect">
            <a:avLst/>
          </a:prstGeom>
          <a:solidFill>
            <a:srgbClr val="252C3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0" name="Google Shape;90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59668" y="749808"/>
            <a:ext cx="6096000" cy="3314123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"/>
          <p:cNvSpPr txBox="1"/>
          <p:nvPr/>
        </p:nvSpPr>
        <p:spPr>
          <a:xfrm>
            <a:off x="162910" y="1096649"/>
            <a:ext cx="6106510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The World Climate Research Programme Global KM-scale Hackathon</a:t>
            </a:r>
            <a:endParaRPr sz="32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92" name="Google Shape;92;p1"/>
          <p:cNvSpPr txBox="1"/>
          <p:nvPr/>
        </p:nvSpPr>
        <p:spPr>
          <a:xfrm>
            <a:off x="611585" y="3481192"/>
            <a:ext cx="548926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 u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Team Tropical Cyclone</a:t>
            </a:r>
            <a:endParaRPr b="1" sz="28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descr="標記 以實心填滿" id="93" name="Google Shape;93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458742" y="2134074"/>
            <a:ext cx="403222" cy="403222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"/>
          <p:cNvSpPr txBox="1"/>
          <p:nvPr/>
        </p:nvSpPr>
        <p:spPr>
          <a:xfrm>
            <a:off x="547529" y="5017014"/>
            <a:ext cx="11443781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Sho Arakane, Xu Chen, Hsin-Chien Liang, Leia Pauline S. Tonga, Haru Shinoda, Yutaro Nirasawa,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  Chieh Ting Tsai, Emmanuel Rongmie, Liu  Zhenrong, Yohei Yamada, Marguerite Lee, Koki Iida,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  Junshi Ito, Aihisa Kamijo</a:t>
            </a:r>
            <a:endParaRPr sz="20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95" name="Google Shape;95;p1"/>
          <p:cNvSpPr txBox="1"/>
          <p:nvPr/>
        </p:nvSpPr>
        <p:spPr>
          <a:xfrm>
            <a:off x="336332" y="2820084"/>
            <a:ext cx="4797016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12</a:t>
            </a:r>
            <a:r>
              <a:rPr b="1" i="0"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 to 16th May 2025 in </a:t>
            </a:r>
            <a:r>
              <a:rPr b="1"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Tokyo</a:t>
            </a:r>
            <a:endParaRPr b="1" i="0"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6" name="Google Shape;96;p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669517" y="5794143"/>
            <a:ext cx="2532993" cy="1063857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672908" y="6032677"/>
            <a:ext cx="882853" cy="8463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map of the north pacific typhoon tracks&#10;&#10;AI-generated content may be incorrect." id="167" name="Google Shape;167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49912" y="607363"/>
            <a:ext cx="3771033" cy="296228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map of the north pacific cyclone tracks&#10;&#10;AI-generated content may be incorrect." id="168" name="Google Shape;168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28281" y="607363"/>
            <a:ext cx="3666751" cy="2880366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5"/>
          <p:cNvSpPr txBox="1"/>
          <p:nvPr/>
        </p:nvSpPr>
        <p:spPr>
          <a:xfrm>
            <a:off x="522949" y="3569646"/>
            <a:ext cx="11407794" cy="28623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              GFDL Tracks of all systems over West-North Pacific(WNP) which is ≥ 17 knots.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                         GFDL Tracks of all systems over WNP which is ≥34 knots.</a:t>
            </a:r>
            <a:br>
              <a:rPr b="1" lang="en-US" sz="18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b="1"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                                                           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	                              </a:t>
            </a:r>
            <a:r>
              <a:rPr b="1" lang="en-US" sz="18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Outcomes</a:t>
            </a:r>
            <a:br>
              <a:rPr b="1" lang="en-US" sz="18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b="1" lang="en-US" sz="18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             </a:t>
            </a:r>
            <a:r>
              <a:rPr b="1"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**About 42 storms are detected which did not evolve into Typhoons(Non-developed).</a:t>
            </a:r>
            <a:br>
              <a:rPr b="1"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b="1"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             **About 21 storms are detected which evolve into Typhoons (Developed).</a:t>
            </a:r>
            <a:br>
              <a:rPr b="1" lang="en-US" sz="18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b="1" lang="en-US" sz="18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                                            </a:t>
            </a:r>
            <a:endParaRPr/>
          </a:p>
          <a:p>
            <a:pPr indent="0" lvl="7" marL="32004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Future work (Things to Ponder !!)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    Tracking with Tempest Tracker and newly developed tracker for detection of seeding time.</a:t>
            </a:r>
            <a:br>
              <a:rPr b="1"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b="1"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    Will try to understand physical processes between non developing and developing typhoons.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5"/>
          <p:cNvSpPr txBox="1"/>
          <p:nvPr/>
        </p:nvSpPr>
        <p:spPr>
          <a:xfrm>
            <a:off x="9121793" y="6446676"/>
            <a:ext cx="254725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800">
                <a:solidFill>
                  <a:srgbClr val="00B050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NICAM-MODEL</a:t>
            </a:r>
            <a:endParaRPr b="1" i="1" sz="1800">
              <a:solidFill>
                <a:srgbClr val="00B050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sp>
        <p:nvSpPr>
          <p:cNvPr id="171" name="Google Shape;171;p5"/>
          <p:cNvSpPr txBox="1"/>
          <p:nvPr/>
        </p:nvSpPr>
        <p:spPr>
          <a:xfrm>
            <a:off x="979931" y="41992"/>
            <a:ext cx="10493829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12501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Tracks of Typhons over West North Pacific</a:t>
            </a:r>
            <a:endParaRPr b="1" sz="2400">
              <a:solidFill>
                <a:srgbClr val="12501B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2" name="Google Shape;172;p5"/>
          <p:cNvSpPr txBox="1"/>
          <p:nvPr/>
        </p:nvSpPr>
        <p:spPr>
          <a:xfrm>
            <a:off x="9877809" y="1574986"/>
            <a:ext cx="1896069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Future DATA:</a:t>
            </a:r>
            <a:br>
              <a:rPr b="1"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ICON</a:t>
            </a:r>
            <a:br>
              <a:rPr b="1"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IFS</a:t>
            </a:r>
            <a:endParaRPr b="1" sz="18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" name="Google Shape;173;p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5835996f22_17_1"/>
          <p:cNvSpPr txBox="1"/>
          <p:nvPr>
            <p:ph idx="4294967295" type="title"/>
          </p:nvPr>
        </p:nvSpPr>
        <p:spPr>
          <a:xfrm>
            <a:off x="6473525" y="255550"/>
            <a:ext cx="5718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Georgia"/>
                <a:ea typeface="Georgia"/>
                <a:cs typeface="Georgia"/>
                <a:sym typeface="Georgia"/>
              </a:rPr>
              <a:t>Annual Cycle Issue in Models</a:t>
            </a:r>
            <a:endParaRPr sz="30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80" name="Google Shape;180;g35835996f22_17_1"/>
          <p:cNvSpPr txBox="1"/>
          <p:nvPr>
            <p:ph idx="4294967295" type="title"/>
          </p:nvPr>
        </p:nvSpPr>
        <p:spPr>
          <a:xfrm>
            <a:off x="6896675" y="2079900"/>
            <a:ext cx="4872300" cy="269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omic Sans MS"/>
              <a:buNone/>
            </a:pPr>
            <a:r>
              <a:rPr lang="en-US" sz="2800">
                <a:latin typeface="Arial"/>
                <a:ea typeface="Arial"/>
                <a:cs typeface="Arial"/>
                <a:sym typeface="Arial"/>
              </a:rPr>
              <a:t>Peng et al. (2024): </a:t>
            </a:r>
            <a:endParaRPr sz="2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omic Sans MS"/>
              <a:buNone/>
            </a:pPr>
            <a:r>
              <a:rPr b="1" lang="en-US" sz="2800">
                <a:latin typeface="Arial"/>
                <a:ea typeface="Arial"/>
                <a:cs typeface="Arial"/>
                <a:sym typeface="Arial"/>
              </a:rPr>
              <a:t>Most of the models have delays in TC peak season!</a:t>
            </a:r>
            <a:endParaRPr b="1" sz="28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1" name="Google Shape;181;g35835996f22_17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9895" y="0"/>
            <a:ext cx="4872260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g35835996f22_6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2400"/>
            <a:ext cx="6473525" cy="6553199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g35835996f22_6_0"/>
          <p:cNvSpPr txBox="1"/>
          <p:nvPr>
            <p:ph idx="4294967295" type="title"/>
          </p:nvPr>
        </p:nvSpPr>
        <p:spPr>
          <a:xfrm>
            <a:off x="6473525" y="255550"/>
            <a:ext cx="5718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Georgia"/>
                <a:ea typeface="Georgia"/>
                <a:cs typeface="Georgia"/>
                <a:sym typeface="Georgia"/>
              </a:rPr>
              <a:t>Annual cycle of TC number in NICAM and IBTrACS</a:t>
            </a:r>
            <a:endParaRPr sz="30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89" name="Google Shape;189;g35835996f22_6_0"/>
          <p:cNvSpPr txBox="1"/>
          <p:nvPr>
            <p:ph idx="4294967295" type="title"/>
          </p:nvPr>
        </p:nvSpPr>
        <p:spPr>
          <a:xfrm>
            <a:off x="6473525" y="2315425"/>
            <a:ext cx="5718600" cy="413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omic Sans MS"/>
              <a:buNone/>
            </a:pPr>
            <a:r>
              <a:rPr lang="en-US" sz="2800">
                <a:latin typeface="Arial"/>
                <a:ea typeface="Arial"/>
                <a:cs typeface="Arial"/>
                <a:sym typeface="Arial"/>
              </a:rPr>
              <a:t>In terms of correlations, NICAM </a:t>
            </a:r>
            <a:r>
              <a:rPr b="1" lang="en-US" sz="2800">
                <a:latin typeface="Arial"/>
                <a:ea typeface="Arial"/>
                <a:cs typeface="Arial"/>
                <a:sym typeface="Arial"/>
              </a:rPr>
              <a:t>has a good performance</a:t>
            </a:r>
            <a:r>
              <a:rPr lang="en-US" sz="2800">
                <a:latin typeface="Arial"/>
                <a:ea typeface="Arial"/>
                <a:cs typeface="Arial"/>
                <a:sym typeface="Arial"/>
              </a:rPr>
              <a:t> over global basins, except for the </a:t>
            </a:r>
            <a:r>
              <a:rPr b="1" lang="en-US" sz="2800">
                <a:latin typeface="Arial"/>
                <a:ea typeface="Arial"/>
                <a:cs typeface="Arial"/>
                <a:sym typeface="Arial"/>
              </a:rPr>
              <a:t>eastern Pacific. </a:t>
            </a:r>
            <a:endParaRPr b="1" sz="2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omic Sans MS"/>
              <a:buNone/>
            </a:pPr>
            <a:r>
              <a:t/>
            </a:r>
            <a:endParaRPr b="1" sz="2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omic Sans MS"/>
              <a:buNone/>
            </a:pPr>
            <a:r>
              <a:rPr lang="en-US" sz="2800">
                <a:latin typeface="Arial"/>
                <a:ea typeface="Arial"/>
                <a:cs typeface="Arial"/>
                <a:sym typeface="Arial"/>
              </a:rPr>
              <a:t>However, NICAM </a:t>
            </a:r>
            <a:r>
              <a:rPr b="1" lang="en-US" sz="2800">
                <a:latin typeface="Arial"/>
                <a:ea typeface="Arial"/>
                <a:cs typeface="Arial"/>
                <a:sym typeface="Arial"/>
              </a:rPr>
              <a:t>underestimates </a:t>
            </a:r>
            <a:r>
              <a:rPr lang="en-US" sz="2800">
                <a:latin typeface="Arial"/>
                <a:ea typeface="Arial"/>
                <a:cs typeface="Arial"/>
                <a:sym typeface="Arial"/>
              </a:rPr>
              <a:t>TC number in </a:t>
            </a:r>
            <a:r>
              <a:rPr b="1" lang="en-US" sz="2800">
                <a:latin typeface="Arial"/>
                <a:ea typeface="Arial"/>
                <a:cs typeface="Arial"/>
                <a:sym typeface="Arial"/>
              </a:rPr>
              <a:t>EP and NA</a:t>
            </a:r>
            <a:r>
              <a:rPr lang="en-US" sz="2800">
                <a:latin typeface="Arial"/>
                <a:ea typeface="Arial"/>
                <a:cs typeface="Arial"/>
                <a:sym typeface="Arial"/>
              </a:rPr>
              <a:t> while overestimating in other basins. </a:t>
            </a:r>
            <a:endParaRPr sz="28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g35835996f22_6_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1" y="0"/>
            <a:ext cx="6450997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g35835996f22_6_13"/>
          <p:cNvSpPr txBox="1"/>
          <p:nvPr>
            <p:ph idx="4294967295" type="title"/>
          </p:nvPr>
        </p:nvSpPr>
        <p:spPr>
          <a:xfrm>
            <a:off x="6473525" y="255550"/>
            <a:ext cx="5718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Georgia"/>
                <a:ea typeface="Georgia"/>
                <a:cs typeface="Georgia"/>
                <a:sym typeface="Georgia"/>
              </a:rPr>
              <a:t>Annual cycle of </a:t>
            </a:r>
            <a:r>
              <a:rPr lang="en-US" sz="3000">
                <a:latin typeface="Georgia"/>
                <a:ea typeface="Georgia"/>
                <a:cs typeface="Georgia"/>
                <a:sym typeface="Georgia"/>
              </a:rPr>
              <a:t>storm days</a:t>
            </a:r>
            <a:r>
              <a:rPr lang="en-US" sz="3000">
                <a:latin typeface="Georgia"/>
                <a:ea typeface="Georgia"/>
                <a:cs typeface="Georgia"/>
                <a:sym typeface="Georgia"/>
              </a:rPr>
              <a:t> in NICAM and IBTrACS</a:t>
            </a:r>
            <a:endParaRPr sz="30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97" name="Google Shape;197;g35835996f22_6_13"/>
          <p:cNvSpPr txBox="1"/>
          <p:nvPr>
            <p:ph idx="4294967295" type="title"/>
          </p:nvPr>
        </p:nvSpPr>
        <p:spPr>
          <a:xfrm>
            <a:off x="6473525" y="2315425"/>
            <a:ext cx="5718600" cy="413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omic Sans MS"/>
              <a:buNone/>
            </a:pPr>
            <a:r>
              <a:rPr lang="en-US" sz="2800">
                <a:latin typeface="Arial"/>
                <a:ea typeface="Arial"/>
                <a:cs typeface="Arial"/>
                <a:sym typeface="Arial"/>
              </a:rPr>
              <a:t>In terms of correlations, NICAM </a:t>
            </a:r>
            <a:r>
              <a:rPr b="1" lang="en-US" sz="2800">
                <a:latin typeface="Arial"/>
                <a:ea typeface="Arial"/>
                <a:cs typeface="Arial"/>
                <a:sym typeface="Arial"/>
              </a:rPr>
              <a:t>has a good performance</a:t>
            </a:r>
            <a:r>
              <a:rPr lang="en-US" sz="2800">
                <a:latin typeface="Arial"/>
                <a:ea typeface="Arial"/>
                <a:cs typeface="Arial"/>
                <a:sym typeface="Arial"/>
              </a:rPr>
              <a:t>.</a:t>
            </a:r>
            <a:endParaRPr b="1" sz="2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omic Sans MS"/>
              <a:buNone/>
            </a:pPr>
            <a:r>
              <a:t/>
            </a:r>
            <a:endParaRPr b="1" sz="2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omic Sans MS"/>
              <a:buNone/>
            </a:pPr>
            <a:r>
              <a:rPr lang="en-US" sz="2800">
                <a:latin typeface="Arial"/>
                <a:ea typeface="Arial"/>
                <a:cs typeface="Arial"/>
                <a:sym typeface="Arial"/>
              </a:rPr>
              <a:t>However, NICAM </a:t>
            </a:r>
            <a:r>
              <a:rPr b="1" lang="en-US" sz="2800">
                <a:latin typeface="Arial"/>
                <a:ea typeface="Arial"/>
                <a:cs typeface="Arial"/>
                <a:sym typeface="Arial"/>
              </a:rPr>
              <a:t>overestimates </a:t>
            </a:r>
            <a:r>
              <a:rPr lang="en-US" sz="2800">
                <a:latin typeface="Arial"/>
                <a:ea typeface="Arial"/>
                <a:cs typeface="Arial"/>
                <a:sym typeface="Arial"/>
              </a:rPr>
              <a:t>storm days in nearly every basin </a:t>
            </a:r>
            <a:r>
              <a:rPr b="1" lang="en-US" sz="2800">
                <a:latin typeface="Arial"/>
                <a:ea typeface="Arial"/>
                <a:cs typeface="Arial"/>
                <a:sym typeface="Arial"/>
              </a:rPr>
              <a:t>except for NA</a:t>
            </a:r>
            <a:r>
              <a:rPr lang="en-US" sz="2800">
                <a:latin typeface="Arial"/>
                <a:ea typeface="Arial"/>
                <a:cs typeface="Arial"/>
                <a:sym typeface="Arial"/>
              </a:rPr>
              <a:t>, inferring there may be issues with TC lifetime. </a:t>
            </a:r>
            <a:endParaRPr sz="28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g35835996f22_6_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3400" y="885150"/>
            <a:ext cx="8585201" cy="5676125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g35835996f22_6_20"/>
          <p:cNvSpPr txBox="1"/>
          <p:nvPr>
            <p:ph idx="4294967295" type="title"/>
          </p:nvPr>
        </p:nvSpPr>
        <p:spPr>
          <a:xfrm>
            <a:off x="2063550" y="0"/>
            <a:ext cx="80649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Georgia"/>
                <a:ea typeface="Georgia"/>
                <a:cs typeface="Georgia"/>
                <a:sym typeface="Georgia"/>
              </a:rPr>
              <a:t>June: Large-scale environmets and TC tracks</a:t>
            </a:r>
            <a:endParaRPr sz="30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g35835996f22_6_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1388" y="971750"/>
            <a:ext cx="8809225" cy="5733850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g35835996f22_6_26"/>
          <p:cNvSpPr txBox="1"/>
          <p:nvPr>
            <p:ph idx="4294967295" type="title"/>
          </p:nvPr>
        </p:nvSpPr>
        <p:spPr>
          <a:xfrm>
            <a:off x="2063550" y="0"/>
            <a:ext cx="80649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Georgia"/>
                <a:ea typeface="Georgia"/>
                <a:cs typeface="Georgia"/>
                <a:sym typeface="Georgia"/>
              </a:rPr>
              <a:t>July</a:t>
            </a:r>
            <a:r>
              <a:rPr lang="en-US" sz="3000">
                <a:latin typeface="Georgia"/>
                <a:ea typeface="Georgia"/>
                <a:cs typeface="Georgia"/>
                <a:sym typeface="Georgia"/>
              </a:rPr>
              <a:t>: Large-scale environmets and TC tracks</a:t>
            </a:r>
            <a:endParaRPr sz="30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Google Shape;217;g35835996f22_6_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4788" y="1074075"/>
            <a:ext cx="8742426" cy="5631524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g35835996f22_6_32"/>
          <p:cNvSpPr txBox="1"/>
          <p:nvPr>
            <p:ph idx="4294967295" type="title"/>
          </p:nvPr>
        </p:nvSpPr>
        <p:spPr>
          <a:xfrm>
            <a:off x="1860150" y="0"/>
            <a:ext cx="84717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Georgia"/>
                <a:ea typeface="Georgia"/>
                <a:cs typeface="Georgia"/>
                <a:sym typeface="Georgia"/>
              </a:rPr>
              <a:t>August</a:t>
            </a:r>
            <a:r>
              <a:rPr lang="en-US" sz="3000">
                <a:latin typeface="Georgia"/>
                <a:ea typeface="Georgia"/>
                <a:cs typeface="Georgia"/>
                <a:sym typeface="Georgia"/>
              </a:rPr>
              <a:t>: Large-scale environmets and TC tracks</a:t>
            </a:r>
            <a:endParaRPr sz="30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Google Shape;224;g35835996f22_6_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2700" y="918546"/>
            <a:ext cx="8826599" cy="5787055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g35835996f22_6_38"/>
          <p:cNvSpPr txBox="1"/>
          <p:nvPr>
            <p:ph idx="4294967295" type="title"/>
          </p:nvPr>
        </p:nvSpPr>
        <p:spPr>
          <a:xfrm>
            <a:off x="1682700" y="0"/>
            <a:ext cx="8826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Georgia"/>
                <a:ea typeface="Georgia"/>
                <a:cs typeface="Georgia"/>
                <a:sym typeface="Georgia"/>
              </a:rPr>
              <a:t>Septmber</a:t>
            </a:r>
            <a:r>
              <a:rPr lang="en-US" sz="3000">
                <a:latin typeface="Georgia"/>
                <a:ea typeface="Georgia"/>
                <a:cs typeface="Georgia"/>
                <a:sym typeface="Georgia"/>
              </a:rPr>
              <a:t>: Large-scale environmets and TC tracks</a:t>
            </a:r>
            <a:endParaRPr sz="30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Google Shape;231;g35835996f22_6_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2699" y="957294"/>
            <a:ext cx="8826599" cy="5748308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g35835996f22_6_45"/>
          <p:cNvSpPr txBox="1"/>
          <p:nvPr>
            <p:ph idx="4294967295" type="title"/>
          </p:nvPr>
        </p:nvSpPr>
        <p:spPr>
          <a:xfrm>
            <a:off x="1682700" y="0"/>
            <a:ext cx="8826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Georgia"/>
                <a:ea typeface="Georgia"/>
                <a:cs typeface="Georgia"/>
                <a:sym typeface="Georgia"/>
              </a:rPr>
              <a:t>October</a:t>
            </a:r>
            <a:r>
              <a:rPr lang="en-US" sz="3000">
                <a:latin typeface="Georgia"/>
                <a:ea typeface="Georgia"/>
                <a:cs typeface="Georgia"/>
                <a:sym typeface="Georgia"/>
              </a:rPr>
              <a:t>: Large-scale environmets and TC tracks</a:t>
            </a:r>
            <a:endParaRPr sz="30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Google Shape;238;g35835996f22_6_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8548" y="1226700"/>
            <a:ext cx="8494900" cy="5478900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g35835996f22_6_51"/>
          <p:cNvSpPr txBox="1"/>
          <p:nvPr>
            <p:ph idx="4294967295" type="title"/>
          </p:nvPr>
        </p:nvSpPr>
        <p:spPr>
          <a:xfrm>
            <a:off x="1682700" y="0"/>
            <a:ext cx="8826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Georgia"/>
                <a:ea typeface="Georgia"/>
                <a:cs typeface="Georgia"/>
                <a:sym typeface="Georgia"/>
              </a:rPr>
              <a:t>November</a:t>
            </a:r>
            <a:r>
              <a:rPr lang="en-US" sz="3000">
                <a:latin typeface="Georgia"/>
                <a:ea typeface="Georgia"/>
                <a:cs typeface="Georgia"/>
                <a:sym typeface="Georgia"/>
              </a:rPr>
              <a:t>: Large-scale environmets and TC tracks</a:t>
            </a:r>
            <a:endParaRPr sz="30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oogle Shape;102;p2"/>
          <p:cNvGrpSpPr/>
          <p:nvPr/>
        </p:nvGrpSpPr>
        <p:grpSpPr>
          <a:xfrm>
            <a:off x="760249" y="645657"/>
            <a:ext cx="2897144" cy="2734478"/>
            <a:chOff x="0" y="268433"/>
            <a:chExt cx="2897144" cy="2734478"/>
          </a:xfrm>
        </p:grpSpPr>
        <p:sp>
          <p:nvSpPr>
            <p:cNvPr id="103" name="Google Shape;103;p2"/>
            <p:cNvSpPr/>
            <p:nvPr/>
          </p:nvSpPr>
          <p:spPr>
            <a:xfrm>
              <a:off x="607194" y="268433"/>
              <a:ext cx="1682756" cy="1682756"/>
            </a:xfrm>
            <a:prstGeom prst="ellipse">
              <a:avLst/>
            </a:prstGeom>
            <a:gradFill>
              <a:gsLst>
                <a:gs pos="0">
                  <a:srgbClr val="F4B6A2">
                    <a:alpha val="49803"/>
                  </a:srgbClr>
                </a:gs>
                <a:gs pos="50000">
                  <a:srgbClr val="F1AA93">
                    <a:alpha val="49803"/>
                  </a:srgbClr>
                </a:gs>
                <a:gs pos="100000">
                  <a:srgbClr val="F49C7F">
                    <a:alpha val="49803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2"/>
            <p:cNvSpPr txBox="1"/>
            <p:nvPr/>
          </p:nvSpPr>
          <p:spPr>
            <a:xfrm>
              <a:off x="831561" y="562915"/>
              <a:ext cx="1234021" cy="75724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700"/>
                <a:buFont typeface="Comic Sans MS"/>
                <a:buNone/>
              </a:pPr>
              <a:r>
                <a:rPr lang="en-US" sz="2700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NICAM</a:t>
              </a:r>
              <a:endParaRPr sz="27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1214388" y="1320155"/>
              <a:ext cx="1682756" cy="1682756"/>
            </a:xfrm>
            <a:prstGeom prst="ellipse">
              <a:avLst/>
            </a:prstGeom>
            <a:gradFill>
              <a:gsLst>
                <a:gs pos="0">
                  <a:srgbClr val="C3DA9B">
                    <a:alpha val="49803"/>
                  </a:srgbClr>
                </a:gs>
                <a:gs pos="50000">
                  <a:srgbClr val="B8CF8E">
                    <a:alpha val="49803"/>
                  </a:srgbClr>
                </a:gs>
                <a:gs pos="100000">
                  <a:srgbClr val="AFCC79">
                    <a:alpha val="49803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2"/>
            <p:cNvSpPr txBox="1"/>
            <p:nvPr/>
          </p:nvSpPr>
          <p:spPr>
            <a:xfrm>
              <a:off x="1729031" y="1754867"/>
              <a:ext cx="1009653" cy="92551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700"/>
                <a:buFont typeface="Comic Sans MS"/>
                <a:buNone/>
              </a:pPr>
              <a:r>
                <a:rPr lang="en-US" sz="2700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ICON</a:t>
              </a:r>
              <a:endParaRPr sz="27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0" y="1320155"/>
              <a:ext cx="1682756" cy="1682756"/>
            </a:xfrm>
            <a:prstGeom prst="ellipse">
              <a:avLst/>
            </a:prstGeom>
            <a:gradFill>
              <a:gsLst>
                <a:gs pos="0">
                  <a:srgbClr val="9BB29C">
                    <a:alpha val="49803"/>
                  </a:srgbClr>
                </a:gs>
                <a:gs pos="50000">
                  <a:srgbClr val="8DA68F">
                    <a:alpha val="49803"/>
                  </a:srgbClr>
                </a:gs>
                <a:gs pos="100000">
                  <a:srgbClr val="79997A">
                    <a:alpha val="49803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2"/>
            <p:cNvSpPr txBox="1"/>
            <p:nvPr/>
          </p:nvSpPr>
          <p:spPr>
            <a:xfrm>
              <a:off x="158459" y="1754867"/>
              <a:ext cx="1009653" cy="92551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700"/>
                <a:buFont typeface="Comic Sans MS"/>
                <a:buNone/>
              </a:pPr>
              <a:r>
                <a:rPr lang="en-US" sz="2700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IFS</a:t>
              </a:r>
              <a:endParaRPr sz="27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sp>
        <p:nvSpPr>
          <p:cNvPr id="109" name="Google Shape;109;p2"/>
          <p:cNvSpPr txBox="1"/>
          <p:nvPr/>
        </p:nvSpPr>
        <p:spPr>
          <a:xfrm>
            <a:off x="94592" y="115614"/>
            <a:ext cx="5272597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Data and Method Description</a:t>
            </a:r>
            <a:endParaRPr b="1" sz="28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aphicFrame>
        <p:nvGraphicFramePr>
          <p:cNvPr id="110" name="Google Shape;110;p2"/>
          <p:cNvGraphicFramePr/>
          <p:nvPr/>
        </p:nvGraphicFramePr>
        <p:xfrm>
          <a:off x="4091824" y="701091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{80324675-3A13-4B41-9359-FFFA04972693}</a:tableStyleId>
              </a:tblPr>
              <a:tblGrid>
                <a:gridCol w="1352875"/>
                <a:gridCol w="1929125"/>
                <a:gridCol w="2633275"/>
                <a:gridCol w="1929125"/>
              </a:tblGrid>
              <a:tr h="5574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NICAM</a:t>
                      </a:r>
                      <a:endParaRPr sz="18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IFS</a:t>
                      </a:r>
                      <a:endParaRPr sz="18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ICON</a:t>
                      </a:r>
                      <a:endParaRPr sz="1800" u="none" cap="none" strike="noStrike"/>
                    </a:p>
                  </a:txBody>
                  <a:tcPr marT="45725" marB="45725" marR="91450" marL="91450" anchor="ctr"/>
                </a:tc>
              </a:tr>
              <a:tr h="10099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Experiment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Name</a:t>
                      </a:r>
                      <a:endParaRPr sz="18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b="1" i="0" lang="en-US" sz="1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nicam_gl11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b="1" i="0" lang="en-US" sz="1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ifs_tco3999-ng5_rcbmf 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b="1" i="0" lang="en-US" sz="1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icon_d3hp003</a:t>
                      </a:r>
                      <a:endParaRPr/>
                    </a:p>
                  </a:txBody>
                  <a:tcPr marT="45725" marB="45725" marR="91450" marL="91450" anchor="ctr"/>
                </a:tc>
              </a:tr>
              <a:tr h="8297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Period</a:t>
                      </a:r>
                      <a:endParaRPr sz="18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2020/03-2021/02</a:t>
                      </a:r>
                      <a:endParaRPr sz="18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2020/03-2021/02</a:t>
                      </a:r>
                      <a:endParaRPr sz="18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2020/01-2021/02</a:t>
                      </a:r>
                      <a:endParaRPr sz="1800" u="none" cap="none" strike="noStrike"/>
                    </a:p>
                  </a:txBody>
                  <a:tcPr marT="45725" marB="45725" marR="91450" marL="91450" anchor="ctr"/>
                </a:tc>
              </a:tr>
              <a:tr h="4414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Type</a:t>
                      </a:r>
                      <a:endParaRPr sz="18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Atmosphere-only</a:t>
                      </a:r>
                      <a:endParaRPr sz="18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Fully coupled</a:t>
                      </a:r>
                      <a:endParaRPr sz="18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Atmosphere-only</a:t>
                      </a:r>
                      <a:endParaRPr sz="1800" u="none" cap="none" strike="noStrike"/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sp>
        <p:nvSpPr>
          <p:cNvPr id="111" name="Google Shape;111;p2"/>
          <p:cNvSpPr txBox="1"/>
          <p:nvPr/>
        </p:nvSpPr>
        <p:spPr>
          <a:xfrm>
            <a:off x="526140" y="4601895"/>
            <a:ext cx="11328300" cy="218518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mic Sans MS"/>
              <a:buChar char="●"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Glboal Domain </a:t>
            </a:r>
            <a:endParaRPr sz="16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30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mic Sans MS"/>
              <a:buChar char="●"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minima in SLP, and a closed contour criterion is applied, requiring an increase in SLP of at least 2hPa within 5.5</a:t>
            </a:r>
            <a:r>
              <a:rPr baseline="30000"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。</a:t>
            </a: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endParaRPr sz="16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30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mic Sans MS"/>
              <a:buChar char="●"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decrease in geopotential height difference (300–500 hPa) of 6 m within 6.5</a:t>
            </a:r>
            <a:r>
              <a:rPr baseline="30000"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。</a:t>
            </a:r>
            <a:endParaRPr baseline="30000" sz="16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30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mic Sans MS"/>
              <a:buChar char="●"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 maximum distance between candidates of 8</a:t>
            </a:r>
            <a:r>
              <a:rPr baseline="30000"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。</a:t>
            </a: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, consisting of at least 10 candidates per</a:t>
            </a:r>
            <a:endParaRPr sz="16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2"/>
          <p:cNvSpPr txBox="1"/>
          <p:nvPr/>
        </p:nvSpPr>
        <p:spPr>
          <a:xfrm>
            <a:off x="358965" y="3822770"/>
            <a:ext cx="84987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mic Sans MS"/>
              <a:buNone/>
            </a:pPr>
            <a:r>
              <a:rPr lang="en-US" sz="2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Tropical cyclone Detection Criteria (Tempest-Extreme)</a:t>
            </a:r>
            <a:endParaRPr sz="24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g35835996f22_10_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11865377" cy="655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251;g35835996f22_10_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10725746" cy="6553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Google Shape;257;g35835996f22_10_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11119800" cy="655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35835996f22_13_34"/>
          <p:cNvSpPr txBox="1"/>
          <p:nvPr/>
        </p:nvSpPr>
        <p:spPr>
          <a:xfrm>
            <a:off x="426250" y="1333617"/>
            <a:ext cx="315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</a:rPr>
              <a:t>observation data</a:t>
            </a:r>
            <a:endParaRPr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</a:rPr>
              <a:t>TC amount: 5</a:t>
            </a:r>
            <a:endParaRPr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</a:endParaRPr>
          </a:p>
        </p:txBody>
      </p:sp>
      <p:sp>
        <p:nvSpPr>
          <p:cNvPr id="264" name="Google Shape;264;g35835996f22_13_34"/>
          <p:cNvSpPr txBox="1"/>
          <p:nvPr/>
        </p:nvSpPr>
        <p:spPr>
          <a:xfrm>
            <a:off x="426250" y="4099580"/>
            <a:ext cx="27294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</a:rPr>
              <a:t>NICAM</a:t>
            </a:r>
            <a:endParaRPr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</a:rPr>
              <a:t>TC amount: 4</a:t>
            </a:r>
            <a:endParaRPr sz="2800">
              <a:solidFill>
                <a:schemeClr val="dk1"/>
              </a:solidFill>
            </a:endParaRPr>
          </a:p>
        </p:txBody>
      </p:sp>
      <p:pic>
        <p:nvPicPr>
          <p:cNvPr id="265" name="Google Shape;265;g35835996f22_13_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87376" y="542881"/>
            <a:ext cx="3357014" cy="27927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g35835996f22_13_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87050" y="3596350"/>
            <a:ext cx="3357012" cy="28855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g35835996f22_13_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47518" y="3662386"/>
            <a:ext cx="3070958" cy="28270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g35835996f22_13_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767668" y="542875"/>
            <a:ext cx="3150806" cy="28930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3" title="NICAM_gl11_TempExt_EA_tracking_2020-202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1175" y="325000"/>
            <a:ext cx="7194173" cy="28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3" title="ICON_d3hp003_TempExt_EA_tracking_2020-2021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21400" y="3616400"/>
            <a:ext cx="6057149" cy="240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3" title="IFS_2.8-FESOM_5-production_TempExt_EA_tracking_2020-2021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250" y="3616400"/>
            <a:ext cx="6057149" cy="24015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一張含有 文字, 地圖, 螢幕擷取畫面 的圖片&#10;&#10;AI 產生的內容可能不正確。" id="125" name="Google Shape;125;g35835996f22_5_11"/>
          <p:cNvPicPr preferRelativeResize="0"/>
          <p:nvPr/>
        </p:nvPicPr>
        <p:blipFill rotWithShape="1">
          <a:blip r:embed="rId3">
            <a:alphaModFix/>
          </a:blip>
          <a:srcRect b="49093" l="0" r="66331" t="0"/>
          <a:stretch/>
        </p:blipFill>
        <p:spPr>
          <a:xfrm>
            <a:off x="149877" y="591314"/>
            <a:ext cx="5827097" cy="25431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一張含有 文字, 地圖, 螢幕擷取畫面 的圖片&#10;&#10;AI 產生的內容可能不正確。" id="126" name="Google Shape;126;g35835996f22_5_11"/>
          <p:cNvPicPr preferRelativeResize="0"/>
          <p:nvPr/>
        </p:nvPicPr>
        <p:blipFill rotWithShape="1">
          <a:blip r:embed="rId3">
            <a:alphaModFix/>
          </a:blip>
          <a:srcRect b="49093" l="33669" r="0" t="0"/>
          <a:stretch/>
        </p:blipFill>
        <p:spPr>
          <a:xfrm>
            <a:off x="149875" y="3328376"/>
            <a:ext cx="11529600" cy="255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g35835996f22_5_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76975" y="585829"/>
            <a:ext cx="5827099" cy="25541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4"/>
          <p:cNvSpPr/>
          <p:nvPr/>
        </p:nvSpPr>
        <p:spPr>
          <a:xfrm>
            <a:off x="10310648" y="2280745"/>
            <a:ext cx="1093076" cy="17867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3" name="Google Shape;133;p4" title="TCs_scatter_wind-pres_NICAM-IFS-ICON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6938" y="188750"/>
            <a:ext cx="8838125" cy="66082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一張含有 文字, 螢幕擷取畫面 的圖片&#10;&#10;AI 產生的內容可能不正確。" id="139" name="Google Shape;139;g35835996f22_5_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1300" y="0"/>
            <a:ext cx="4144539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g35835996f22_5_1" title="ICON_ERA5_850hPa_sf_JJA_moncl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43950" y="152400"/>
            <a:ext cx="3958159" cy="6553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6"/>
          <p:cNvSpPr txBox="1"/>
          <p:nvPr>
            <p:ph type="title"/>
          </p:nvPr>
        </p:nvSpPr>
        <p:spPr>
          <a:xfrm>
            <a:off x="281152" y="154918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omic Sans MS"/>
              <a:buNone/>
            </a:pPr>
            <a:r>
              <a:rPr lang="en-US">
                <a:latin typeface="Comic Sans MS"/>
                <a:ea typeface="Comic Sans MS"/>
                <a:cs typeface="Comic Sans MS"/>
                <a:sym typeface="Comic Sans MS"/>
              </a:rPr>
              <a:t>Future work 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46" name="Google Shape;146;p6"/>
          <p:cNvSpPr txBox="1"/>
          <p:nvPr>
            <p:ph idx="1" type="body"/>
          </p:nvPr>
        </p:nvSpPr>
        <p:spPr>
          <a:xfrm>
            <a:off x="462456" y="1604907"/>
            <a:ext cx="1157189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>
                <a:latin typeface="Comic Sans MS"/>
                <a:ea typeface="Comic Sans MS"/>
                <a:cs typeface="Comic Sans MS"/>
                <a:sym typeface="Comic Sans MS"/>
              </a:rPr>
              <a:t>Detection of heat waves associated with tropical cyclone landfall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>
                <a:latin typeface="Comic Sans MS"/>
                <a:ea typeface="Comic Sans MS"/>
                <a:cs typeface="Comic Sans MS"/>
                <a:sym typeface="Comic Sans MS"/>
              </a:rPr>
              <a:t>Calculus the Rapid Intensification about typhoon.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>
                <a:latin typeface="Comic Sans MS"/>
                <a:ea typeface="Comic Sans MS"/>
                <a:cs typeface="Comic Sans MS"/>
                <a:sym typeface="Comic Sans MS"/>
              </a:rPr>
              <a:t>Analysis TCs vertical structure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>
                <a:latin typeface="Comic Sans MS"/>
                <a:ea typeface="Comic Sans MS"/>
                <a:cs typeface="Comic Sans MS"/>
                <a:sym typeface="Comic Sans MS"/>
              </a:rPr>
              <a:t>Intercomparison between multi-model result.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>
                <a:latin typeface="Comic Sans MS"/>
                <a:ea typeface="Comic Sans MS"/>
                <a:cs typeface="Comic Sans MS"/>
                <a:sym typeface="Comic Sans MS"/>
              </a:rPr>
              <a:t>understand physical processes between typhoons.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g35835996f22_7_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11650132" cy="6553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g35835996f22_7_5" title="olr_typhoon_storm042_animation.gif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97725" y="484675"/>
            <a:ext cx="3504799" cy="25034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5835996f22_1_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g35835996f22_1_0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1" name="Google Shape;161;g35835996f22_1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g35835996f22_1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240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佈景主題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佈景主題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2025-05-12T15:08:20Z</dcterms:created>
  <dc:creator>Lama Liang</dc:creator>
</cp:coreProperties>
</file>